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sldIdLst>
    <p:sldId id="256" r:id="rId5"/>
    <p:sldId id="282" r:id="rId6"/>
    <p:sldId id="259" r:id="rId7"/>
    <p:sldId id="273" r:id="rId8"/>
    <p:sldId id="274" r:id="rId9"/>
    <p:sldId id="275" r:id="rId10"/>
    <p:sldId id="280" r:id="rId11"/>
    <p:sldId id="281" r:id="rId12"/>
    <p:sldId id="276" r:id="rId13"/>
    <p:sldId id="284" r:id="rId14"/>
    <p:sldId id="285" r:id="rId15"/>
    <p:sldId id="286" r:id="rId16"/>
    <p:sldId id="277" r:id="rId17"/>
    <p:sldId id="283" r:id="rId18"/>
    <p:sldId id="279" r:id="rId19"/>
    <p:sldId id="287" r:id="rId20"/>
    <p:sldId id="288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9BE7-6C09-4F1F-8584-444D79C53CF9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0DEE0-7513-4188-8994-22A6B9777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DEE0-7513-4188-8994-22A6B9777D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4953000" cy="4521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4343400" cy="12954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43434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9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177CF48-5121-4EB7-88A4-2DF388C1A5EF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1"/>
            <a:ext cx="8229600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JSM 2015 Social Mixer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6248400" y="762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JSM 2015 Social Mixer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248400" y="2438400"/>
            <a:ext cx="2895600" cy="11430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21782" b="40028"/>
          <a:stretch>
            <a:fillRect/>
          </a:stretch>
        </p:blipFill>
        <p:spPr bwMode="auto">
          <a:xfrm>
            <a:off x="5400675" y="24384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4572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Hope to See You Next Year!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7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Cus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486400" y="381001"/>
            <a:ext cx="3251200" cy="4521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4953000" cy="4521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4343400" cy="12954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43434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2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JSM 2015 Social Mixer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6248400" y="762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38862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JSM 2015 Social Mixer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6248400" y="762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86200" cy="44196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8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196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8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JSM 2015 Social Mixer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6248400" y="762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JSM 2015 Social Mixer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</p:spPr>
        <p:txBody>
          <a:bodyPr tIns="0" rIns="27432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524000"/>
            <a:ext cx="301625" cy="44196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9DF4693-E15C-4FAA-9D01-6679195AF75C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524000"/>
            <a:ext cx="5715000" cy="44196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438400"/>
            <a:ext cx="2133600" cy="35052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4000"/>
            <a:ext cx="2133600" cy="8382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JSM 2015 Social Mixer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524000"/>
            <a:ext cx="301625" cy="44196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B38252E2-6B71-4F11-82E5-C2DF66E1770F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1"/>
            <a:ext cx="5715000" cy="4419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438400"/>
            <a:ext cx="2133600" cy="35052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4000"/>
            <a:ext cx="2133600" cy="8382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CBDCF46B-5E98-4224-AE22-BD925964A391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524001"/>
            <a:ext cx="2447924" cy="4419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57200" y="1524000"/>
            <a:ext cx="5715000" cy="44196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2550"/>
            <a:ext cx="6184900" cy="11430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78600"/>
            <a:ext cx="735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JSM 2015 Social Mixer</a:t>
            </a: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5A2B6FE-016A-4C15-8F97-A10BEAFB16E9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8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rgbClr val="F3901D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n@melman.com" TargetMode="External"/><Relationship Id="rId2" Type="http://schemas.openxmlformats.org/officeDocument/2006/relationships/hyperlink" Target="mailto:Tanenbaum-Erin@norc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jennifer.gauvin@novartis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7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Hosted by the Members and the Chairs:</a:t>
            </a:r>
          </a:p>
          <a:p>
            <a:r>
              <a:rPr lang="en-US" dirty="0"/>
              <a:t>Erin </a:t>
            </a:r>
            <a:r>
              <a:rPr lang="en-US" dirty="0" smtClean="0"/>
              <a:t>Tanenbaum </a:t>
            </a:r>
            <a:r>
              <a:rPr lang="en-US" dirty="0" smtClean="0">
                <a:hlinkClick r:id="rId2"/>
              </a:rPr>
              <a:t>Tanenbaum-Erin@norc.org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Elizabeth </a:t>
            </a:r>
            <a:r>
              <a:rPr lang="en-US" dirty="0" err="1" smtClean="0"/>
              <a:t>Margosches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don@melman.com</a:t>
            </a:r>
            <a:r>
              <a:rPr lang="en-US" dirty="0" smtClean="0"/>
              <a:t> Jennifer Gauvin </a:t>
            </a:r>
            <a:r>
              <a:rPr lang="en-US" u="sng" dirty="0" smtClean="0">
                <a:hlinkClick r:id="rId4"/>
              </a:rPr>
              <a:t>jennifer.gauvin@novartis.com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4343400" cy="4800600"/>
          </a:xfrm>
        </p:spPr>
        <p:txBody>
          <a:bodyPr/>
          <a:lstStyle/>
          <a:p>
            <a:r>
              <a:rPr lang="en-US" sz="2800" b="1" dirty="0" smtClean="0"/>
              <a:t>Welcome to the FIRST EVER Joint Social Mixer </a:t>
            </a:r>
          </a:p>
          <a:p>
            <a:endParaRPr lang="en-US" sz="1200" b="1" dirty="0"/>
          </a:p>
          <a:p>
            <a:r>
              <a:rPr lang="en-US" sz="2400" b="1" dirty="0" smtClean="0"/>
              <a:t>With the</a:t>
            </a:r>
          </a:p>
          <a:p>
            <a:r>
              <a:rPr lang="en-US" sz="2800" b="1" dirty="0" smtClean="0"/>
              <a:t>Committees </a:t>
            </a:r>
            <a:r>
              <a:rPr lang="en-US" sz="2800" b="1" dirty="0"/>
              <a:t>on Applied Statisticians, </a:t>
            </a:r>
            <a:endParaRPr lang="en-US" sz="2800" b="1" dirty="0" smtClean="0"/>
          </a:p>
          <a:p>
            <a:r>
              <a:rPr lang="en-US" sz="2800" b="1" dirty="0" smtClean="0"/>
              <a:t>Career </a:t>
            </a:r>
            <a:r>
              <a:rPr lang="en-US" sz="2800" b="1" dirty="0"/>
              <a:t>Development</a:t>
            </a:r>
            <a:r>
              <a:rPr lang="en-US" sz="2800" b="1" dirty="0" smtClean="0"/>
              <a:t>, &amp; </a:t>
            </a:r>
          </a:p>
          <a:p>
            <a:r>
              <a:rPr lang="en-US" sz="2800" b="1" dirty="0" smtClean="0"/>
              <a:t>Member </a:t>
            </a:r>
            <a:r>
              <a:rPr lang="en-US" sz="2800" b="1" dirty="0"/>
              <a:t>Retention and Recruitment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818534" cy="2209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248400" y="1447800"/>
            <a:ext cx="533400" cy="84266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410200" y="1143000"/>
            <a:ext cx="1828800" cy="995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436" y="1143000"/>
            <a:ext cx="1627370" cy="92333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JSM</a:t>
            </a:r>
          </a:p>
        </p:txBody>
      </p:sp>
    </p:spTree>
    <p:extLst>
      <p:ext uri="{BB962C8B-B14F-4D97-AF65-F5344CB8AC3E}">
        <p14:creationId xmlns:p14="http://schemas.microsoft.com/office/powerpoint/2010/main" val="16552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Provide information to help members of the Association make informed decisions on formulating and meeting their career objectives.</a:t>
            </a:r>
          </a:p>
          <a:p>
            <a:r>
              <a:rPr lang="en-US" dirty="0" smtClean="0"/>
              <a:t>Provide information to help persons outside of the Association make informed decisions about a possible career in statistics.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on Career Development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4723"/>
            <a:ext cx="1130300" cy="11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Elizabeth H. </a:t>
            </a:r>
            <a:r>
              <a:rPr lang="en-US" dirty="0" err="1" smtClean="0"/>
              <a:t>Margosches</a:t>
            </a:r>
            <a:r>
              <a:rPr lang="en-US" dirty="0" smtClean="0"/>
              <a:t> (Chair), USEPA, retired</a:t>
            </a:r>
          </a:p>
          <a:p>
            <a:pPr marL="457200" lvl="1" indent="0">
              <a:buNone/>
            </a:pPr>
            <a:r>
              <a:rPr lang="en-US" dirty="0" smtClean="0"/>
              <a:t>Monica L. Johnston (Vice-Chair), </a:t>
            </a:r>
            <a:r>
              <a:rPr lang="en-US" dirty="0"/>
              <a:t>M. Lee &amp; </a:t>
            </a:r>
            <a:r>
              <a:rPr lang="en-US" dirty="0" smtClean="0"/>
              <a:t>Company</a:t>
            </a:r>
          </a:p>
          <a:p>
            <a:pPr marL="457200" lvl="1" indent="0">
              <a:buNone/>
            </a:pPr>
            <a:r>
              <a:rPr lang="en-US" dirty="0" smtClean="0"/>
              <a:t>		Mandy </a:t>
            </a:r>
            <a:r>
              <a:rPr lang="en-US" dirty="0" err="1" smtClean="0"/>
              <a:t>Bergquist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		Joshua Chen, Sanofi Pasteur</a:t>
            </a:r>
          </a:p>
          <a:p>
            <a:pPr marL="457200" lvl="1" indent="0">
              <a:buNone/>
            </a:pPr>
            <a:r>
              <a:rPr lang="en-US" dirty="0" smtClean="0"/>
              <a:t>		Daksha J. </a:t>
            </a:r>
            <a:r>
              <a:rPr lang="en-US" dirty="0" err="1" smtClean="0"/>
              <a:t>Chokshi</a:t>
            </a:r>
            <a:r>
              <a:rPr lang="en-US" dirty="0" smtClean="0"/>
              <a:t>, </a:t>
            </a:r>
            <a:r>
              <a:rPr lang="en-US" dirty="0" err="1" smtClean="0"/>
              <a:t>Aerojet</a:t>
            </a:r>
            <a:r>
              <a:rPr lang="en-US" dirty="0" smtClean="0"/>
              <a:t> </a:t>
            </a:r>
            <a:r>
              <a:rPr lang="en-US" dirty="0" err="1" smtClean="0"/>
              <a:t>Rocketdyne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Nairanjana</a:t>
            </a:r>
            <a:r>
              <a:rPr lang="en-US" dirty="0" smtClean="0"/>
              <a:t> </a:t>
            </a:r>
            <a:r>
              <a:rPr lang="en-US" dirty="0" err="1" smtClean="0"/>
              <a:t>Dasgupta</a:t>
            </a:r>
            <a:r>
              <a:rPr lang="en-US" dirty="0" smtClean="0"/>
              <a:t>, Washington State University</a:t>
            </a:r>
          </a:p>
          <a:p>
            <a:pPr marL="457200" lvl="1" indent="0">
              <a:buNone/>
            </a:pPr>
            <a:r>
              <a:rPr lang="en-US" dirty="0" smtClean="0"/>
              <a:t>Dawn E. </a:t>
            </a:r>
            <a:r>
              <a:rPr lang="en-US" dirty="0" err="1" smtClean="0"/>
              <a:t>Eash</a:t>
            </a:r>
            <a:r>
              <a:rPr lang="en-US" dirty="0" smtClean="0"/>
              <a:t>, Berkeley Research Group</a:t>
            </a:r>
          </a:p>
          <a:p>
            <a:pPr marL="457200" lvl="1" indent="0">
              <a:buNone/>
            </a:pPr>
            <a:r>
              <a:rPr lang="en-US" dirty="0" err="1" smtClean="0"/>
              <a:t>Xiaomin</a:t>
            </a:r>
            <a:r>
              <a:rPr lang="en-US" dirty="0" smtClean="0"/>
              <a:t> Lu, University of Florida</a:t>
            </a:r>
          </a:p>
          <a:p>
            <a:pPr marL="457200" lvl="1" indent="0">
              <a:buNone/>
            </a:pPr>
            <a:r>
              <a:rPr lang="en-US" dirty="0" smtClean="0"/>
              <a:t>Susan Paddock, RAND Corporation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Members </a:t>
            </a:r>
            <a:r>
              <a:rPr lang="en-US" dirty="0"/>
              <a:t>I</a:t>
            </a:r>
            <a:r>
              <a:rPr lang="en-US" dirty="0" smtClean="0"/>
              <a:t>nclude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7996" y="5549810"/>
            <a:ext cx="1123724" cy="1123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13" y="5464494"/>
            <a:ext cx="1143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3" y="5549810"/>
            <a:ext cx="1142259" cy="1142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92" y="2466140"/>
            <a:ext cx="993948" cy="1146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5" y="5542661"/>
            <a:ext cx="1150497" cy="1150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85648"/>
            <a:ext cx="1136486" cy="1404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29" y="4203427"/>
            <a:ext cx="1578496" cy="113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0" y="2438400"/>
            <a:ext cx="1760530" cy="11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14976"/>
            <a:ext cx="1130300" cy="11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Conduct career satisfaction survey for ASA during 2015-2016 (with CMRR and COWIS).</a:t>
            </a:r>
          </a:p>
          <a:p>
            <a:pPr lvl="0"/>
            <a:r>
              <a:rPr lang="en-US" dirty="0" smtClean="0"/>
              <a:t>Respond to requests for speakers on careers in statistics.</a:t>
            </a:r>
          </a:p>
          <a:p>
            <a:pPr lvl="0"/>
            <a:r>
              <a:rPr lang="en-US" dirty="0" smtClean="0"/>
              <a:t>Explore opportunities to answer statistics career-related questions from K-12 and college students.</a:t>
            </a:r>
          </a:p>
          <a:p>
            <a:r>
              <a:rPr lang="en-US" dirty="0" smtClean="0"/>
              <a:t>Explore career-related research questions and topics (e.g., career satisfaction, underemployment, unemployment, etc.).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CCD Initiatives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4723"/>
            <a:ext cx="1130300" cy="11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CMRR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Committee </a:t>
            </a:r>
            <a:r>
              <a:rPr lang="en-US" dirty="0"/>
              <a:t>on Membership Retention and Recruitment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78600"/>
            <a:ext cx="73533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10576"/>
            <a:ext cx="2095500" cy="13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promote and preserve membership in the ASA.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CMRR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0"/>
            <a:ext cx="2095500" cy="13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524000"/>
            <a:ext cx="5892800" cy="4419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CMRR Members Include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5914768"/>
            <a:ext cx="9144000" cy="9130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 smtClean="0"/>
              <a:t>Pictured: </a:t>
            </a:r>
            <a:r>
              <a:rPr lang="en-US" sz="1400" dirty="0"/>
              <a:t>John </a:t>
            </a:r>
            <a:r>
              <a:rPr lang="en-US" sz="1400" dirty="0" err="1"/>
              <a:t>Aleong</a:t>
            </a:r>
            <a:r>
              <a:rPr lang="en-US" sz="1400" dirty="0"/>
              <a:t>, Sharon Murray, Rakhi Kilaru, Steve Yao, Jennifer Gauvin, Nancy Wang, Lauren </a:t>
            </a:r>
            <a:r>
              <a:rPr lang="en-US" sz="1400" dirty="0" smtClean="0"/>
              <a:t>Kunz</a:t>
            </a:r>
          </a:p>
          <a:p>
            <a:pPr algn="ctr">
              <a:lnSpc>
                <a:spcPts val="1400"/>
              </a:lnSpc>
            </a:pPr>
            <a:endParaRPr lang="en-US" sz="1400" dirty="0" smtClean="0"/>
          </a:p>
          <a:p>
            <a:pPr algn="ctr">
              <a:lnSpc>
                <a:spcPts val="2500"/>
              </a:lnSpc>
            </a:pPr>
            <a:r>
              <a:rPr lang="en-US" sz="1400" dirty="0" smtClean="0"/>
              <a:t>Not pictured: Nancy Petersen, Erica </a:t>
            </a:r>
            <a:r>
              <a:rPr lang="en-US" sz="1400" dirty="0" err="1" smtClean="0"/>
              <a:t>Billig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886"/>
            <a:ext cx="2095500" cy="13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Reaching out to each new ASA member via welcome letter.  </a:t>
            </a:r>
          </a:p>
          <a:p>
            <a:pPr marL="960437" lvl="2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1800+ letters sent! </a:t>
            </a:r>
          </a:p>
          <a:p>
            <a:endParaRPr lang="en-US" dirty="0" smtClean="0"/>
          </a:p>
          <a:p>
            <a:r>
              <a:rPr lang="en-US" dirty="0" smtClean="0"/>
              <a:t>Networking </a:t>
            </a:r>
            <a:r>
              <a:rPr lang="en-US" dirty="0"/>
              <a:t>with Sections to </a:t>
            </a:r>
            <a:r>
              <a:rPr lang="en-US" dirty="0" smtClean="0"/>
              <a:t>connect members with like interests.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</a:t>
            </a:r>
            <a:r>
              <a:rPr lang="en-US" dirty="0" smtClean="0"/>
              <a:t>CMRR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4723"/>
            <a:ext cx="1130300" cy="1193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0"/>
            <a:ext cx="2095500" cy="13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1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Evaluating </a:t>
            </a:r>
            <a:r>
              <a:rPr lang="en-US" dirty="0"/>
              <a:t>the needs of ASA members to ensure members are supported and receiving valuable </a:t>
            </a:r>
            <a:r>
              <a:rPr lang="en-US" dirty="0" smtClean="0"/>
              <a:t>benefits.   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Creating a new ASA program </a:t>
            </a:r>
            <a:r>
              <a:rPr lang="en-US" i="1" dirty="0" smtClean="0"/>
              <a:t>Colleague to Colleague</a:t>
            </a:r>
            <a:r>
              <a:rPr lang="en-US" dirty="0" smtClean="0"/>
              <a:t> ... Stay tuned for details!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r>
              <a:rPr lang="en-US" dirty="0" smtClean="0"/>
              <a:t> </a:t>
            </a:r>
            <a:r>
              <a:rPr lang="en-US" dirty="0" smtClean="0"/>
              <a:t>CMRR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4723"/>
            <a:ext cx="1130300" cy="1193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0"/>
            <a:ext cx="2095500" cy="13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78600"/>
            <a:ext cx="73533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3818534" cy="2209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486400" y="2057400"/>
            <a:ext cx="533400" cy="84266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48200" y="1752600"/>
            <a:ext cx="1828800" cy="995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7436" y="1752600"/>
            <a:ext cx="1627370" cy="923330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JSM</a:t>
            </a:r>
          </a:p>
        </p:txBody>
      </p:sp>
    </p:spTree>
    <p:extLst>
      <p:ext uri="{BB962C8B-B14F-4D97-AF65-F5344CB8AC3E}">
        <p14:creationId xmlns:p14="http://schemas.microsoft.com/office/powerpoint/2010/main" val="37319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4" y="1624753"/>
            <a:ext cx="1559923" cy="19499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Liaisons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23" y="1624752"/>
            <a:ext cx="1538151" cy="1947027"/>
          </a:xfrm>
          <a:prstGeom prst="rect">
            <a:avLst/>
          </a:prstGeom>
        </p:spPr>
      </p:pic>
      <p:sp>
        <p:nvSpPr>
          <p:cNvPr id="6" name="AutoShape 2" descr="Image result for Donna LaLonde"/>
          <p:cNvSpPr>
            <a:spLocks noChangeAspect="1" noChangeArrowheads="1"/>
          </p:cNvSpPr>
          <p:nvPr/>
        </p:nvSpPr>
        <p:spPr bwMode="auto">
          <a:xfrm>
            <a:off x="117475" y="-2228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73" y="1624751"/>
            <a:ext cx="1947027" cy="1947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69875" y="4061365"/>
            <a:ext cx="8507457" cy="10541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1" dirty="0"/>
              <a:t>Membership Council </a:t>
            </a:r>
            <a:r>
              <a:rPr lang="en-US" sz="1800" b="1" dirty="0" smtClean="0"/>
              <a:t>Liaisons: James </a:t>
            </a:r>
            <a:r>
              <a:rPr lang="en-US" sz="1800" b="1" dirty="0"/>
              <a:t>L. Rosenberger and </a:t>
            </a:r>
            <a:r>
              <a:rPr lang="en-US" sz="1800" b="1" dirty="0" smtClean="0"/>
              <a:t>Holly B. Shulman</a:t>
            </a:r>
          </a:p>
          <a:p>
            <a:pPr>
              <a:lnSpc>
                <a:spcPts val="2500"/>
              </a:lnSpc>
            </a:pPr>
            <a:r>
              <a:rPr lang="en-US" sz="1800" b="1" dirty="0" smtClean="0"/>
              <a:t>ASA Liaisons: Donna </a:t>
            </a:r>
            <a:r>
              <a:rPr lang="en-US" sz="1800" b="1" dirty="0" err="1"/>
              <a:t>LaLonde</a:t>
            </a:r>
            <a:r>
              <a:rPr lang="en-US" sz="1800" b="1" dirty="0" smtClean="0"/>
              <a:t> and Amy Farris</a:t>
            </a:r>
          </a:p>
          <a:p>
            <a:pPr>
              <a:lnSpc>
                <a:spcPts val="2500"/>
              </a:lnSpc>
            </a:pPr>
            <a:r>
              <a:rPr lang="en-US" sz="1800" b="1" dirty="0" smtClean="0"/>
              <a:t>Not pictured: Stephen </a:t>
            </a:r>
            <a:r>
              <a:rPr lang="en-US" sz="1800" b="1" dirty="0"/>
              <a:t>Porzio</a:t>
            </a:r>
            <a:r>
              <a:rPr lang="en-US" sz="1800" b="1" dirty="0" smtClean="0"/>
              <a:t>, Rick </a:t>
            </a:r>
            <a:r>
              <a:rPr lang="en-US" sz="1800" b="1" dirty="0"/>
              <a:t>Peterson</a:t>
            </a:r>
            <a:endParaRPr lang="en-US" sz="18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19914"/>
            <a:ext cx="1463897" cy="19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CAS Committee </a:t>
            </a:r>
            <a:r>
              <a:rPr lang="en-US" sz="2400" dirty="0"/>
              <a:t>on Applied </a:t>
            </a:r>
            <a:r>
              <a:rPr lang="en-US" sz="2400" dirty="0" smtClean="0"/>
              <a:t>Statisticians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CCD </a:t>
            </a:r>
            <a:r>
              <a:rPr lang="en-US" sz="2400" dirty="0"/>
              <a:t>Committee on Career Development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CMRR Committee on Member </a:t>
            </a:r>
            <a:r>
              <a:rPr lang="en-US" sz="2400" dirty="0"/>
              <a:t>Retention and Recruitment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Committees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Committee on Applied Statisticians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78600"/>
            <a:ext cx="73533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4698" r="10153" b="18748"/>
          <a:stretch>
            <a:fillRect/>
          </a:stretch>
        </p:blipFill>
        <p:spPr bwMode="auto">
          <a:xfrm>
            <a:off x="6934200" y="2286000"/>
            <a:ext cx="1792142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2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Promote state of the art methods and technologies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Facilitate recognition of applied statistics within various fields of application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Coordinate with other ASA groups/units to ensure attention to the needs, priorities and career paths of applied </a:t>
            </a:r>
            <a:r>
              <a:rPr lang="en-US" dirty="0" smtClean="0"/>
              <a:t>statistics.</a:t>
            </a:r>
            <a:endParaRPr lang="en-US" dirty="0"/>
          </a:p>
          <a:p>
            <a:r>
              <a:rPr lang="en-US" dirty="0"/>
              <a:t>Increase awareness and promote careers in applied statistics.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on Applied Statisticians Charge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4698" r="10153" b="18748"/>
          <a:stretch>
            <a:fillRect/>
          </a:stretch>
        </p:blipFill>
        <p:spPr bwMode="auto">
          <a:xfrm>
            <a:off x="6629400" y="113442"/>
            <a:ext cx="1219200" cy="11203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Members Include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99" y="1296106"/>
            <a:ext cx="1234822" cy="126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17" y="3733648"/>
            <a:ext cx="1458935" cy="1269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546" y="2687403"/>
            <a:ext cx="1889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Erin </a:t>
            </a:r>
            <a:r>
              <a:rPr lang="en-US" sz="900" b="1" dirty="0"/>
              <a:t>R. Tanenbaum, MA </a:t>
            </a:r>
            <a:endParaRPr lang="en-US" sz="900" dirty="0"/>
          </a:p>
          <a:p>
            <a:r>
              <a:rPr lang="en-US" sz="900" b="1" dirty="0" smtClean="0"/>
              <a:t>Senior Statistician</a:t>
            </a:r>
          </a:p>
          <a:p>
            <a:r>
              <a:rPr lang="en-US" sz="900" b="1" dirty="0" smtClean="0"/>
              <a:t>Statistics </a:t>
            </a:r>
            <a:r>
              <a:rPr lang="en-US" sz="900" b="1" dirty="0"/>
              <a:t>and Methodology </a:t>
            </a:r>
            <a:endParaRPr lang="en-US" sz="900" dirty="0"/>
          </a:p>
          <a:p>
            <a:r>
              <a:rPr lang="en-US" sz="900" b="1" dirty="0"/>
              <a:t>NORC at the University of </a:t>
            </a:r>
            <a:r>
              <a:rPr lang="en-US" sz="900" b="1" dirty="0" smtClean="0"/>
              <a:t>Chicago</a:t>
            </a:r>
          </a:p>
          <a:p>
            <a:r>
              <a:rPr lang="en-US" sz="900" b="1" dirty="0" smtClean="0"/>
              <a:t>Committee Chair </a:t>
            </a:r>
            <a:r>
              <a:rPr lang="en-US" sz="900" b="1" dirty="0"/>
              <a:t> 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547628" y="5085262"/>
            <a:ext cx="15979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John Lin</a:t>
            </a:r>
          </a:p>
          <a:p>
            <a:r>
              <a:rPr lang="en-US" sz="900" b="1" dirty="0" smtClean="0"/>
              <a:t>Senior </a:t>
            </a:r>
            <a:r>
              <a:rPr lang="en-US" sz="900" b="1" dirty="0"/>
              <a:t>Vice </a:t>
            </a:r>
            <a:r>
              <a:rPr lang="en-US" sz="900" b="1" dirty="0" smtClean="0"/>
              <a:t>President</a:t>
            </a:r>
          </a:p>
          <a:p>
            <a:r>
              <a:rPr lang="en-US" sz="900" b="1" dirty="0" smtClean="0"/>
              <a:t>Analytics</a:t>
            </a:r>
          </a:p>
          <a:p>
            <a:r>
              <a:rPr lang="en-US" sz="900" b="1" dirty="0" smtClean="0"/>
              <a:t>Epsilon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17" y="1348468"/>
            <a:ext cx="1118790" cy="1339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4373" y="2798805"/>
            <a:ext cx="145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Charles Kincaid</a:t>
            </a:r>
          </a:p>
          <a:p>
            <a:r>
              <a:rPr lang="en-US" sz="900" b="1" dirty="0" err="1" smtClean="0"/>
              <a:t>Experis</a:t>
            </a:r>
            <a:endParaRPr lang="en-US" sz="9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80" b="23742"/>
          <a:stretch/>
        </p:blipFill>
        <p:spPr>
          <a:xfrm>
            <a:off x="6593651" y="1372549"/>
            <a:ext cx="1095780" cy="1352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28442" y="2806120"/>
            <a:ext cx="145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Emily Olsen</a:t>
            </a:r>
          </a:p>
          <a:p>
            <a:r>
              <a:rPr lang="en-US" sz="900" b="1" dirty="0" smtClean="0"/>
              <a:t>CDC</a:t>
            </a:r>
            <a:endParaRPr lang="en-US" sz="900" b="1" dirty="0"/>
          </a:p>
        </p:txBody>
      </p:sp>
      <p:pic>
        <p:nvPicPr>
          <p:cNvPr id="14" name="Picture 3" descr="Inline imag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0" t="14848" r="31953" b="23383"/>
          <a:stretch/>
        </p:blipFill>
        <p:spPr bwMode="auto">
          <a:xfrm>
            <a:off x="2461810" y="1375241"/>
            <a:ext cx="1260684" cy="144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99818" y="3036645"/>
            <a:ext cx="15564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Mark Otto</a:t>
            </a:r>
          </a:p>
          <a:p>
            <a:r>
              <a:rPr lang="en-US" sz="900" b="1" dirty="0" smtClean="0"/>
              <a:t>Biometrician</a:t>
            </a:r>
          </a:p>
          <a:p>
            <a:r>
              <a:rPr lang="en-US" sz="900" b="1" dirty="0" smtClean="0"/>
              <a:t>U.S</a:t>
            </a:r>
            <a:r>
              <a:rPr lang="en-US" sz="900" b="1" dirty="0"/>
              <a:t>. Fish and Wildlife </a:t>
            </a:r>
            <a:r>
              <a:rPr lang="en-US" sz="900" b="1" dirty="0" smtClean="0"/>
              <a:t>Service</a:t>
            </a:r>
          </a:p>
          <a:p>
            <a:r>
              <a:rPr lang="en-US" sz="900" b="1" dirty="0" smtClean="0"/>
              <a:t>Committee Vice-Chair</a:t>
            </a:r>
            <a:endParaRPr lang="en-US" sz="900" b="1" dirty="0"/>
          </a:p>
          <a:p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t="3060" r="18283" b="34551"/>
          <a:stretch/>
        </p:blipFill>
        <p:spPr>
          <a:xfrm>
            <a:off x="496534" y="3926702"/>
            <a:ext cx="1229332" cy="14039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3789" y="5532984"/>
            <a:ext cx="1921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Eric </a:t>
            </a:r>
            <a:r>
              <a:rPr lang="en-US" sz="900" b="1" dirty="0"/>
              <a:t>Vance, PhD</a:t>
            </a:r>
            <a:br>
              <a:rPr lang="en-US" sz="900" b="1" dirty="0"/>
            </a:br>
            <a:r>
              <a:rPr lang="en-US" sz="900" b="1" dirty="0" smtClean="0"/>
              <a:t>Director, LISA</a:t>
            </a:r>
            <a:r>
              <a:rPr lang="en-US" sz="900" b="1" dirty="0"/>
              <a:t/>
            </a:r>
            <a:br>
              <a:rPr lang="en-US" sz="900" b="1" dirty="0"/>
            </a:br>
            <a:r>
              <a:rPr lang="en-US" sz="900" b="1" dirty="0"/>
              <a:t>Associate Research Professor, Virginia Tech Department of Statistics</a:t>
            </a:r>
            <a:br>
              <a:rPr lang="en-US" sz="900" b="1" dirty="0"/>
            </a:br>
            <a:endParaRPr lang="en-US" sz="900" b="1" dirty="0"/>
          </a:p>
          <a:p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68" y="3886200"/>
            <a:ext cx="1038288" cy="14536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6910" y="5480204"/>
            <a:ext cx="238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Shari Messinger Cayetano, Ph.D</a:t>
            </a:r>
          </a:p>
          <a:p>
            <a:r>
              <a:rPr lang="en-US" sz="900" b="1" dirty="0" smtClean="0"/>
              <a:t>Associate Professor of Biostatistics</a:t>
            </a:r>
          </a:p>
          <a:p>
            <a:r>
              <a:rPr lang="en-US" sz="900" b="1" dirty="0" smtClean="0"/>
              <a:t>Director, BCCC</a:t>
            </a:r>
          </a:p>
          <a:p>
            <a:r>
              <a:rPr lang="en-US" sz="900" b="1" dirty="0" smtClean="0"/>
              <a:t>Division of Biostatistics</a:t>
            </a:r>
          </a:p>
          <a:p>
            <a:r>
              <a:rPr lang="en-US" sz="900" b="1" dirty="0" smtClean="0"/>
              <a:t>Department of Public Health Science</a:t>
            </a:r>
          </a:p>
          <a:p>
            <a:r>
              <a:rPr lang="en-US" sz="900" b="1" dirty="0" smtClean="0"/>
              <a:t>University of Miami Miller School of Medic</a:t>
            </a:r>
            <a:r>
              <a:rPr lang="en-US" sz="900" dirty="0" smtClean="0"/>
              <a:t>ine</a:t>
            </a:r>
            <a:endParaRPr lang="en-US" sz="9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9561" y="3803761"/>
            <a:ext cx="1143000" cy="14954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28442" y="5474252"/>
            <a:ext cx="159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Richard Morris</a:t>
            </a:r>
          </a:p>
          <a:p>
            <a:r>
              <a:rPr lang="en-US" sz="900" b="1" dirty="0" smtClean="0"/>
              <a:t>Recently Retired from</a:t>
            </a:r>
          </a:p>
          <a:p>
            <a:r>
              <a:rPr lang="en-US" sz="900" b="1" dirty="0" smtClean="0"/>
              <a:t>SRA International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23" name="Picture 2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4698" r="10153" b="18748"/>
          <a:stretch>
            <a:fillRect/>
          </a:stretch>
        </p:blipFill>
        <p:spPr bwMode="auto">
          <a:xfrm>
            <a:off x="6638992" y="72500"/>
            <a:ext cx="1171507" cy="1153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7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Mentoring In a Bag – find your own mentor with this how-to-guide</a:t>
            </a:r>
          </a:p>
          <a:p>
            <a:endParaRPr lang="en-US" dirty="0" smtClean="0"/>
          </a:p>
          <a:p>
            <a:r>
              <a:rPr lang="en-US" dirty="0" smtClean="0"/>
              <a:t>Mentoring In a Box – organize a mentoring program with this how-to-guide</a:t>
            </a:r>
          </a:p>
          <a:p>
            <a:endParaRPr lang="en-US" dirty="0" smtClean="0"/>
          </a:p>
          <a:p>
            <a:r>
              <a:rPr lang="en-US" dirty="0" smtClean="0"/>
              <a:t>Mentoring Workshop, JSM 2015</a:t>
            </a:r>
          </a:p>
          <a:p>
            <a:endParaRPr lang="en-US" dirty="0" smtClean="0"/>
          </a:p>
          <a:p>
            <a:r>
              <a:rPr lang="en-US" dirty="0" smtClean="0"/>
              <a:t>Mentoring 2013 &amp; 2014, dozens of mentors matched with mentees with formal direction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Project: Mentoring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4698" r="10153" b="18748"/>
          <a:stretch>
            <a:fillRect/>
          </a:stretch>
        </p:blipFill>
        <p:spPr bwMode="auto">
          <a:xfrm>
            <a:off x="6638992" y="72500"/>
            <a:ext cx="1171507" cy="1153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3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Amstat</a:t>
            </a:r>
            <a:r>
              <a:rPr lang="en-US" dirty="0" smtClean="0"/>
              <a:t> </a:t>
            </a:r>
            <a:r>
              <a:rPr lang="en-US" dirty="0" smtClean="0"/>
              <a:t>News: </a:t>
            </a:r>
            <a:r>
              <a:rPr lang="en-US" dirty="0" smtClean="0"/>
              <a:t>Master’s Notebook </a:t>
            </a:r>
          </a:p>
          <a:p>
            <a:endParaRPr lang="en-US" dirty="0"/>
          </a:p>
          <a:p>
            <a:r>
              <a:rPr lang="en-US" dirty="0" smtClean="0"/>
              <a:t>Coordinate invited and topic-contributed sessions (and roundtables) for CSP and JSM</a:t>
            </a:r>
          </a:p>
          <a:p>
            <a:endParaRPr lang="en-US" dirty="0" smtClean="0"/>
          </a:p>
          <a:p>
            <a:r>
              <a:rPr lang="en-US" dirty="0" smtClean="0"/>
              <a:t>Liaison with other committees and sections</a:t>
            </a:r>
          </a:p>
          <a:p>
            <a:endParaRPr lang="en-US" dirty="0"/>
          </a:p>
          <a:p>
            <a:r>
              <a:rPr lang="en-US" dirty="0" smtClean="0"/>
              <a:t>Social mixer, Microsite with activities mentioned, friends of CAS email distribution list, historian documents previous efforts, and much more!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Initiatives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4698" r="10153" b="18748"/>
          <a:stretch>
            <a:fillRect/>
          </a:stretch>
        </p:blipFill>
        <p:spPr bwMode="auto">
          <a:xfrm>
            <a:off x="6638992" y="72500"/>
            <a:ext cx="1171507" cy="1153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0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Committee on Career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78600"/>
            <a:ext cx="73533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JSM 2015 Social Mixer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0" y="2438400"/>
            <a:ext cx="1130300" cy="11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C Template PowerPoint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</a:spPr>
      <a:bodyPr vert="horz" wrap="square" lIns="91440" tIns="91440" rIns="91440" bIns="0" numCol="1" anchor="t" anchorCtr="0" compatLnSpc="1">
        <a:prstTxWarp prst="textNoShape">
          <a:avLst/>
        </a:prstTxWarp>
      </a:bodyPr>
      <a:lstStyle>
        <a:defPPr>
          <a:lnSpc>
            <a:spcPts val="2500"/>
          </a:lnSpc>
          <a:defRPr sz="1800" b="1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8E575E95FE341B5954C427979F220" ma:contentTypeVersion="5" ma:contentTypeDescription="Create a new document." ma:contentTypeScope="" ma:versionID="94db8f5e4a904c252199f146abc08d84">
  <xsd:schema xmlns:xsd="http://www.w3.org/2001/XMLSchema" xmlns:p="http://schemas.microsoft.com/office/2006/metadata/properties" targetNamespace="http://schemas.microsoft.com/office/2006/metadata/properties" ma:root="true" ma:fieldsID="daff7a8922ca223246d6f9669ee62a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C96C9-F9F9-4339-81AE-C8C37BE52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7068973-7E75-4DE3-82DF-4AF7B14DCA0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52C612-C4E1-4B6D-A9F1-EBCE80115A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 Template PowerPoint</Template>
  <TotalTime>5905</TotalTime>
  <Words>616</Words>
  <Application>Microsoft Office PowerPoint</Application>
  <PresentationFormat>On-screen Show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NORC Template PowerPoint</vt:lpstr>
      <vt:lpstr>PowerPoint Presentation</vt:lpstr>
      <vt:lpstr>Committee Liaisons</vt:lpstr>
      <vt:lpstr>Meet the Committees</vt:lpstr>
      <vt:lpstr>CAS</vt:lpstr>
      <vt:lpstr>Committee on Applied Statisticians Charge</vt:lpstr>
      <vt:lpstr>CAS Members Include</vt:lpstr>
      <vt:lpstr>Special Project: Mentoring</vt:lpstr>
      <vt:lpstr>Ongoing Initiatives</vt:lpstr>
      <vt:lpstr>CCD</vt:lpstr>
      <vt:lpstr>Committee on Career Development Charge</vt:lpstr>
      <vt:lpstr>CCD Members Include</vt:lpstr>
      <vt:lpstr>Ongoing CCD Initiatives</vt:lpstr>
      <vt:lpstr>CMRR</vt:lpstr>
      <vt:lpstr>CMRR Charge</vt:lpstr>
      <vt:lpstr>CMRR Members Include</vt:lpstr>
      <vt:lpstr>Ongoing CMRR Activities</vt:lpstr>
      <vt:lpstr>Future CMRR Activities</vt:lpstr>
      <vt:lpstr>PowerPoint Presentation</vt:lpstr>
    </vt:vector>
  </TitlesOfParts>
  <Company>NORC at the Univeristy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Lanier</dc:creator>
  <cp:lastModifiedBy>Gauvin, Jennifer</cp:lastModifiedBy>
  <cp:revision>64</cp:revision>
  <dcterms:created xsi:type="dcterms:W3CDTF">2011-01-21T18:17:35Z</dcterms:created>
  <dcterms:modified xsi:type="dcterms:W3CDTF">2015-08-09T11:37:54Z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0x0101001B78E575E95FE341B5954C427979F220</vt:lpwstr>
  </property>
</Properties>
</file>